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21"/>
  </p:notesMasterIdLst>
  <p:sldIdLst>
    <p:sldId id="256" r:id="rId2"/>
    <p:sldId id="260" r:id="rId3"/>
    <p:sldId id="282" r:id="rId4"/>
    <p:sldId id="261" r:id="rId5"/>
    <p:sldId id="283" r:id="rId6"/>
    <p:sldId id="284" r:id="rId7"/>
    <p:sldId id="285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7" autoAdjust="0"/>
    <p:restoredTop sz="94660"/>
  </p:normalViewPr>
  <p:slideViewPr>
    <p:cSldViewPr>
      <p:cViewPr>
        <p:scale>
          <a:sx n="70" d="100"/>
          <a:sy n="70" d="100"/>
        </p:scale>
        <p:origin x="-1164" y="-6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AB05E1-F3A0-430C-8CBD-443ACFB97808}" type="datetimeFigureOut">
              <a:rPr lang="ru-RU" smtClean="0"/>
              <a:t>01.10.2021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C030C5-4602-4AC2-BEB9-257E154F0E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2958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1939317-01C0-49CC-BC64-16A970A8DA7B}" type="slidenum">
              <a:rPr lang="ru-RU" sz="1200"/>
              <a:pPr algn="r"/>
              <a:t>5</a:t>
            </a:fld>
            <a:endParaRPr lang="ru-RU" sz="120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D28109-9453-4AC1-9FC0-25ECD2462EF4}" type="slidenum">
              <a:rPr lang="ru-RU" smtClean="0"/>
              <a:pPr/>
              <a:t>6</a:t>
            </a:fld>
            <a:endParaRPr lang="ru-RU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3078F3-FDEF-425D-993E-793D4D0C3B1E}" type="slidenum">
              <a:rPr lang="ru-RU" smtClean="0"/>
              <a:pPr/>
              <a:t>7</a:t>
            </a:fld>
            <a:endParaRPr lang="ru-RU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10/1/2021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10/1/2021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10/1/2021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44475"/>
            <a:ext cx="8385175" cy="14319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838200" y="1905000"/>
            <a:ext cx="3927475" cy="2019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918075" y="1905000"/>
            <a:ext cx="3927475" cy="2019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838200" y="4076700"/>
            <a:ext cx="3927475" cy="2019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918075" y="4076700"/>
            <a:ext cx="3927475" cy="2019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40B808-C3AE-4778-B951-11CF865760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10/1/2021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10/1/2021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10/1/2021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10/1/2021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10/1/2021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10/1/2021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10/1/2021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10/1/2021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7C9B81F-C347-4BEF-BFDF-29C42F48304A}" type="datetimeFigureOut">
              <a:rPr lang="en-US" smtClean="0"/>
              <a:pPr/>
              <a:t>10/1/2021</a:t>
            </a:fld>
            <a:endParaRPr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algn="l" eaLnBrk="1" latinLnBrk="0" hangingPunct="1"/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755576" y="2420888"/>
            <a:ext cx="770485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«ГРАЖДАНСКАЯ ЗАЩИТА, КУЛЬТУРА ПРЕДУПРЕЖДЕНИЯ КАТАСТРОФ И СТРОИТЕЛЬСТВО БЕЗОПАСНОГО ОБЩЕСТВА»</a:t>
            </a:r>
            <a:endParaRPr lang="ru-RU" sz="3200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1026" name="Picture 2" descr="C:\Users\user\Desktop\4e38ca5d1afcbb3c2662c060123c377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16632"/>
            <a:ext cx="7181056" cy="370974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51520" y="260648"/>
            <a:ext cx="8640960" cy="56169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	</a:t>
            </a:r>
            <a:r>
              <a:rPr lang="ru-RU" sz="2000" b="1" dirty="0" smtClean="0">
                <a:solidFill>
                  <a:srgbClr val="FFFF00"/>
                </a:solidFill>
              </a:rPr>
              <a:t>Сигнал гражданской обороны «Воздушная тревога»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smtClean="0"/>
              <a:t>подается для предупреждения всего населения о возникшей </a:t>
            </a:r>
            <a:r>
              <a:rPr lang="ru-RU" sz="2000" i="1" dirty="0" smtClean="0"/>
              <a:t>непосредственной угрозе ракетной и авиационной опасности</a:t>
            </a:r>
            <a:r>
              <a:rPr lang="ru-RU" sz="2000" dirty="0" smtClean="0"/>
              <a:t> по поражению противником данного муниципального района (городского округа) с воздуха. С этой целью используются все технические средства связи и оповещения, включаются электросирены, которые подают продолжительный (в течение 3 мин) завывающий сигнал. Одновременно по местному радиовещанию в течение 2-3 мин передается сигнал гражданской обороны (текстовое сообщение): </a:t>
            </a:r>
            <a:r>
              <a:rPr lang="ru-RU" sz="2000" b="1" dirty="0" smtClean="0">
                <a:solidFill>
                  <a:srgbClr val="FF0000"/>
                </a:solidFill>
              </a:rPr>
              <a:t>«ВНИМАНИЕ! ВНИМАНИЕ! Граждане! Воздушная тревога! Воздушная тревога! и далее идет обращение к гражданам о порядке их действия».</a:t>
            </a:r>
            <a:endParaRPr lang="ru-RU" sz="2000" dirty="0" smtClean="0">
              <a:solidFill>
                <a:srgbClr val="FF0000"/>
              </a:solidFill>
            </a:endParaRPr>
          </a:p>
          <a:p>
            <a:pPr algn="just"/>
            <a:r>
              <a:rPr lang="ru-RU" sz="2000" dirty="0" smtClean="0"/>
              <a:t>	Этот же сигнал (сообщение) будет передаваться и по телевидению, а также повсеместно дублироваться прерывистыми сигналами сирен предприятий, гудками тепловозов, судов и других транспортных средств.</a:t>
            </a:r>
          </a:p>
          <a:p>
            <a:endParaRPr lang="ru-RU" sz="2000" dirty="0" smtClean="0"/>
          </a:p>
          <a:p>
            <a:pPr indent="457200" algn="just">
              <a:spcBef>
                <a:spcPts val="0"/>
              </a:spcBef>
            </a:pPr>
            <a:endParaRPr lang="ru-RU" sz="19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https://pbs.twimg.com/media/DIfICTBUQAIIqu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11" b="39205"/>
          <a:stretch/>
        </p:blipFill>
        <p:spPr bwMode="auto">
          <a:xfrm>
            <a:off x="0" y="5157192"/>
            <a:ext cx="9143999" cy="1700808"/>
          </a:xfrm>
          <a:prstGeom prst="rect">
            <a:avLst/>
          </a:prstGeom>
          <a:noFill/>
          <a:effectLst>
            <a:softEdge rad="533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51520" y="260648"/>
            <a:ext cx="864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Услышав сигнал </a:t>
            </a:r>
            <a:r>
              <a:rPr lang="ru-RU" sz="2400" b="1" dirty="0" smtClean="0">
                <a:solidFill>
                  <a:srgbClr val="FFFF00"/>
                </a:solidFill>
              </a:rPr>
              <a:t>«Воздушная тревога»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smtClean="0"/>
              <a:t>население обязано:</a:t>
            </a:r>
            <a:endParaRPr lang="ru-RU" sz="20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4067943" y="980728"/>
            <a:ext cx="5069723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- выполнить мероприятия, предусмотренные на этот случай инструкцией, разработанной для данной организации (прекратить работу или занятия);</a:t>
            </a:r>
          </a:p>
          <a:p>
            <a:pPr algn="just"/>
            <a:r>
              <a:rPr lang="ru-RU" dirty="0"/>
              <a:t>- отключить наружное и внутреннее освещение, за исключением светильников маскировочного освещения;</a:t>
            </a:r>
          </a:p>
          <a:p>
            <a:pPr algn="just"/>
            <a:r>
              <a:rPr lang="ru-RU" dirty="0"/>
              <a:t>- взять средства индивидуальной защиты и закрепить противогаз в «походном положении»;</a:t>
            </a:r>
          </a:p>
          <a:p>
            <a:pPr algn="just"/>
            <a:r>
              <a:rPr lang="ru-RU" dirty="0"/>
              <a:t>- как можно быстрее занять место в ЗС ГО (убежищах и противорадиационных укрытиях) или же в сооружениях двойного назначения (подвальные помещения, которые переоборудуются под противорадиационные укрытия);</a:t>
            </a:r>
          </a:p>
          <a:p>
            <a:pPr algn="just"/>
            <a:r>
              <a:rPr lang="ru-RU" dirty="0"/>
              <a:t>- если персонал не может покинуть рабочее место, в связи со спецификой его деятельности, необходимо занять укрытие, оборудованное поблизости от рабочего места.</a:t>
            </a:r>
          </a:p>
          <a:p>
            <a:pPr indent="457200" algn="just">
              <a:spcBef>
                <a:spcPts val="0"/>
              </a:spcBef>
            </a:pPr>
            <a:endParaRPr lang="ru-RU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9218" name="Picture 2" descr="http://admlangepas.ru/upload/iblock/2f4/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97" y="1006195"/>
            <a:ext cx="4085140" cy="28058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lublino.mos.ru/a-comprehensive-development-programme-for/%D1%83%D0%B1%D0%B5%D0%B6%D0%B8%D1%89%D0%B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2059"/>
            <a:ext cx="4067943" cy="30459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23528" y="332657"/>
            <a:ext cx="8568952" cy="5062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Сигнал «Радиационная опасность» </a:t>
            </a:r>
          </a:p>
          <a:p>
            <a:pPr algn="ctr"/>
            <a:r>
              <a:rPr lang="ru-RU" sz="2000" dirty="0" smtClean="0"/>
              <a:t>подается при непосредственной угрозе радиоактивного заражения территории или при обнаружении такого заражения.</a:t>
            </a:r>
          </a:p>
          <a:p>
            <a:pPr algn="just"/>
            <a:r>
              <a:rPr lang="ru-RU" sz="2000" dirty="0" smtClean="0"/>
              <a:t>	Услышав сигнал, необходимо надеть противогаз (респиратор, самоспасатель), а при их отсутствии – противопыльную тканевую маску или ватно-марлевую повязку, взять подготовленный запас продуктов и воды, медикаменты, предметы первой необходимости и направиться в убежище или противорадиационное укрытие.</a:t>
            </a:r>
          </a:p>
          <a:p>
            <a:pPr algn="just"/>
            <a:r>
              <a:rPr lang="ru-RU" sz="2000" dirty="0" smtClean="0"/>
              <a:t>	В случае отсутствия убежища или противорадиационного укрытия наиболее надежной защитой от радиоактивного заражения могут служить подвалы, каменные постройки.</a:t>
            </a:r>
          </a:p>
          <a:p>
            <a:pPr algn="just"/>
            <a:r>
              <a:rPr lang="ru-RU" sz="2000" dirty="0" smtClean="0"/>
              <a:t>	Если обстоятельства вынудили вас укрыться в квартире или в производственном помещении, не теряя времени, проверьте их герметизацию.</a:t>
            </a:r>
          </a:p>
          <a:p>
            <a:pPr algn="just"/>
            <a:endParaRPr lang="ru-RU" sz="2000" dirty="0" smtClean="0"/>
          </a:p>
          <a:p>
            <a:pPr indent="457200" algn="just">
              <a:spcBef>
                <a:spcPts val="0"/>
              </a:spcBef>
            </a:pPr>
            <a:endParaRPr lang="ru-RU" sz="19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4" name="Picture 4" descr="http://news.sbras.ru/ru/Documents/KMO_085445_03673_1_t218_20573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60"/>
          <a:stretch/>
        </p:blipFill>
        <p:spPr bwMode="auto">
          <a:xfrm>
            <a:off x="0" y="3861048"/>
            <a:ext cx="9220200" cy="3212976"/>
          </a:xfrm>
          <a:prstGeom prst="rect">
            <a:avLst/>
          </a:prstGeom>
          <a:noFill/>
          <a:effectLst>
            <a:softEdge rad="673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23528" y="260648"/>
            <a:ext cx="8568952" cy="3524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</a:rPr>
              <a:t>Сигнал «Химическая тревога»</a:t>
            </a:r>
            <a:r>
              <a:rPr lang="ru-RU" sz="2000" b="1" dirty="0" smtClean="0">
                <a:solidFill>
                  <a:srgbClr val="FFFF00"/>
                </a:solidFill>
              </a:rPr>
              <a:t> </a:t>
            </a:r>
          </a:p>
          <a:p>
            <a:pPr algn="just"/>
            <a:r>
              <a:rPr lang="ru-RU" sz="2000" dirty="0" smtClean="0"/>
              <a:t>	подается при угрозе или обнаружении химического или бактериологического заражения.</a:t>
            </a:r>
          </a:p>
          <a:p>
            <a:pPr algn="just"/>
            <a:r>
              <a:rPr lang="ru-RU" sz="2000" dirty="0" smtClean="0"/>
              <a:t>Диктор объявляет: </a:t>
            </a:r>
          </a:p>
          <a:p>
            <a:pPr algn="ctr"/>
            <a:r>
              <a:rPr lang="ru-RU" sz="2000" b="1" dirty="0" smtClean="0"/>
              <a:t>«ВНИМАНИЕ! ВНИМАНИЕ! </a:t>
            </a:r>
          </a:p>
          <a:p>
            <a:pPr algn="ctr"/>
            <a:r>
              <a:rPr lang="ru-RU" sz="2000" b="1" dirty="0" smtClean="0"/>
              <a:t>Граждане! Опасность химического заражения! Опасность химического заражения! и далее идет обращение к гражданам о порядке их действия». </a:t>
            </a:r>
          </a:p>
          <a:p>
            <a:pPr algn="just"/>
            <a:r>
              <a:rPr lang="ru-RU" sz="2000" dirty="0" smtClean="0">
                <a:solidFill>
                  <a:schemeClr val="bg1"/>
                </a:solidFill>
              </a:rPr>
              <a:t>	</a:t>
            </a:r>
          </a:p>
          <a:p>
            <a:pPr algn="just"/>
            <a:endParaRPr lang="ru-RU" sz="2000" dirty="0" smtClean="0">
              <a:solidFill>
                <a:schemeClr val="bg1"/>
              </a:solidFill>
            </a:endParaRPr>
          </a:p>
          <a:p>
            <a:pPr indent="457200" algn="just">
              <a:spcBef>
                <a:spcPts val="0"/>
              </a:spcBef>
            </a:pPr>
            <a:endParaRPr lang="ru-RU" sz="19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23928" y="2636912"/>
            <a:ext cx="5148064" cy="389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Эти </a:t>
            </a:r>
            <a:r>
              <a:rPr lang="ru-RU" sz="1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слова повторяются диктором в течение 5 мин с интервалом 30 сек.</a:t>
            </a:r>
          </a:p>
          <a:p>
            <a:pPr algn="just"/>
            <a:r>
              <a:rPr lang="ru-RU" sz="1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По этому сигналу нужно быстро надеть противогаз, средства защиты кожи (при отсутствии табельных средств используйте пленочные материалы, плащи типа «болонь», резиновые сапоги, перчатки) и укрыться в защитном сооружении ГО. При химическом или бактериологическом заражении (в случае предстоящей работы на зараженной территории или преодоления участка заражения) примите соответствующие медицинские средства индивидуальной защиты.</a:t>
            </a:r>
          </a:p>
        </p:txBody>
      </p:sp>
      <p:pic>
        <p:nvPicPr>
          <p:cNvPr id="11268" name="Picture 4" descr="https://siz.kiev.ua/wp-content/uploads/2019/05/sredstva-individualnoy-zashchity-pri-rabote-s-rastvoritelyam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3015594"/>
            <a:ext cx="5109671" cy="3459517"/>
          </a:xfrm>
          <a:prstGeom prst="rect">
            <a:avLst/>
          </a:prstGeom>
          <a:noFill/>
          <a:effectLst>
            <a:softEdge rad="1270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23528" y="0"/>
            <a:ext cx="8568952" cy="5678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</a:rPr>
              <a:t>Сигнал «Угроза катастрофического затопления»</a:t>
            </a:r>
          </a:p>
          <a:p>
            <a:pPr algn="just"/>
            <a:r>
              <a:rPr lang="ru-RU" sz="2000" b="1" dirty="0" smtClean="0">
                <a:solidFill>
                  <a:srgbClr val="FF0000"/>
                </a:solidFill>
              </a:rPr>
              <a:t> 	</a:t>
            </a:r>
            <a:r>
              <a:rPr lang="ru-RU" sz="2000" dirty="0" smtClean="0"/>
              <a:t>подается</a:t>
            </a:r>
            <a:r>
              <a:rPr lang="ru-RU" sz="2000" b="1" dirty="0" smtClean="0"/>
              <a:t> </a:t>
            </a:r>
            <a:r>
              <a:rPr lang="ru-RU" sz="2000" dirty="0" smtClean="0"/>
              <a:t>при угрозе разрушения ближайшего гидротехнического сооружения (водоподпорное гидротехническое сооружение, верхний бьеф, нижний бьеф, дамба, плотина, напор, подпор) несущего катастрофического затопления населенного пункта в течение ближайших 1-го - 4-х часов. В этих целях используется местная радиотрансляционная сеть или громкоговорящие установки.</a:t>
            </a:r>
          </a:p>
          <a:p>
            <a:pPr algn="just"/>
            <a:r>
              <a:rPr lang="ru-RU" sz="2000" dirty="0" smtClean="0"/>
              <a:t>	Услышав сигнал, возьмите документы, ценности, предметы первой необходимости, запасы питьевой воды и продукты питания на 2-3 суток. Покидая квартиру, отключите электричество, газ, воду. Плотно закройте окна и двери, вентиляционные и другие отверстия в помещении.</a:t>
            </a:r>
          </a:p>
          <a:p>
            <a:pPr algn="just"/>
            <a:r>
              <a:rPr lang="ru-RU" sz="2000" dirty="0" smtClean="0"/>
              <a:t>	По возможности выйдите за пределы границ территории, подверженной возможному затоплению, в противном случае займите верхние ярусы прочных сооружений и оставайтесь там до прибытия помощи.</a:t>
            </a:r>
          </a:p>
          <a:p>
            <a:pPr algn="just"/>
            <a:endParaRPr lang="ru-RU" sz="2000" dirty="0" smtClean="0"/>
          </a:p>
          <a:p>
            <a:pPr indent="457200" algn="just">
              <a:spcBef>
                <a:spcPts val="0"/>
              </a:spcBef>
            </a:pPr>
            <a:endParaRPr lang="ru-RU" sz="19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2" name="Picture 4" descr="https://daynr.com/uploads/posts/2019-09/1568747713___boris-marcinkevich.-gidroenergetika-rossii_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4581128"/>
            <a:ext cx="3878188" cy="2553823"/>
          </a:xfrm>
          <a:prstGeom prst="rect">
            <a:avLst/>
          </a:prstGeom>
          <a:noFill/>
          <a:effectLst>
            <a:softEdge rad="533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bigpicture.ru/wp-content/uploads/2010/05/flood0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803" y="4444360"/>
            <a:ext cx="4200401" cy="2827358"/>
          </a:xfrm>
          <a:prstGeom prst="rect">
            <a:avLst/>
          </a:prstGeom>
          <a:noFill/>
          <a:effectLst>
            <a:softEdge rad="546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s://34355.ru/sites/default/files/novosti/2019-04/pavodok_v_irbite_17.04.2019-0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797152"/>
            <a:ext cx="3131840" cy="2204864"/>
          </a:xfrm>
          <a:prstGeom prst="rect">
            <a:avLst/>
          </a:prstGeom>
          <a:noFill/>
          <a:effectLst>
            <a:softEdge rad="279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07504" y="1124744"/>
            <a:ext cx="864096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Сигнал «ОТБОЙ»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smtClean="0"/>
              <a:t>вышеперечисленных сигналов:</a:t>
            </a:r>
            <a:endParaRPr lang="ru-RU" sz="2800" dirty="0" smtClean="0"/>
          </a:p>
          <a:p>
            <a:pPr algn="just"/>
            <a:r>
              <a:rPr lang="ru-RU" sz="2800" dirty="0" smtClean="0"/>
              <a:t>	Сигнал </a:t>
            </a:r>
            <a:r>
              <a:rPr lang="ru-RU" sz="2800" b="1" dirty="0" smtClean="0"/>
              <a:t>«ОТБОЙ» </a:t>
            </a:r>
            <a:r>
              <a:rPr lang="ru-RU" sz="2800" dirty="0" smtClean="0"/>
              <a:t>вышеперечисленных сигналов подается в случае, когда соответствующая опасность миновала.</a:t>
            </a:r>
          </a:p>
          <a:p>
            <a:pPr algn="just"/>
            <a:r>
              <a:rPr lang="ru-RU" sz="2800" dirty="0" smtClean="0"/>
              <a:t>	О порядке дальнейших действий вас известят по каналам связи и оповещения</a:t>
            </a:r>
          </a:p>
          <a:p>
            <a:pPr indent="457200" algn="just">
              <a:spcBef>
                <a:spcPts val="0"/>
              </a:spcBef>
            </a:pPr>
            <a:endParaRPr lang="ru-RU" sz="2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0035366"/>
              </p:ext>
            </p:extLst>
          </p:nvPr>
        </p:nvGraphicFramePr>
        <p:xfrm>
          <a:off x="323528" y="404664"/>
          <a:ext cx="8424936" cy="6400800"/>
        </p:xfrm>
        <a:graphic>
          <a:graphicData uri="http://schemas.openxmlformats.org/drawingml/2006/table">
            <a:tbl>
              <a:tblPr/>
              <a:tblGrid>
                <a:gridCol w="260889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81604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13408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107" marR="5410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Первый начальник МПВО (в 1932-1934 г.г) </a:t>
                      </a:r>
                      <a:endParaRPr lang="ru-RU" sz="18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Михаил 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Евгеньевич Медведев.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При непосредственном участии М.Е. Медведева было разработано Положение о противовоздушной обороне территории СССР, которое было утверждено постановлением Совнаркома 4 октября 1932 г. Эта дата и стала считаться днем создания МПВО страны-предшественницы гражданской обороны. Первостепенное внимание  Михаил Евгеньевич уделял осуществлению практических мероприятий местной ПВО. За два года руководства им этой системой в стране было построено около трех тысяч </a:t>
                      </a:r>
                      <a:r>
                        <a:rPr lang="ru-RU" sz="1600" b="1" dirty="0" err="1">
                          <a:latin typeface="Times New Roman"/>
                          <a:ea typeface="Times New Roman"/>
                          <a:cs typeface="Times New Roman"/>
                        </a:rPr>
                        <a:t>бомбо</a:t>
                      </a: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- и газоубежищ, населению выдано свыше 3,5 млн. противогазов, на предприятиях создано более трех тысяч формирований МПВО. Руководитель МПВО страны никогда ничего не делал исходя из личных побуждений. Он руководствовался стремлением к эффективному решению стоящих задач, к обеспечению благополучия нашего Отечества. Тем не менее в мае 1937 года бывшего начальника Управления противовоздушной обороны РККА арестовали и под прессом допросов Михаил Евгеньевич вынужден был оговорить себя. Но на судебном заседании Военной коллегии Верховного суда вины своей не признал, тем не менее был приговорен к высшей мере наказания. 17 июня приговор был приведен в исполнение , и только в июле 1956 года решением той же коллегии родоначальник спасательной службы страны был полностью реабилитирован.</a:t>
                      </a:r>
                    </a:p>
                  </a:txBody>
                  <a:tcPr marL="54107" marR="5410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" name="Рисунок 5" descr="C:\Users\user\AppData\Local\Microsoft\Windows\INetCache\Content.Word\МЕДВЕДЕВ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2414763" cy="4536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4487959"/>
              </p:ext>
            </p:extLst>
          </p:nvPr>
        </p:nvGraphicFramePr>
        <p:xfrm>
          <a:off x="323528" y="476672"/>
          <a:ext cx="8424936" cy="5760720"/>
        </p:xfrm>
        <a:graphic>
          <a:graphicData uri="http://schemas.openxmlformats.org/drawingml/2006/table">
            <a:tbl>
              <a:tblPr/>
              <a:tblGrid>
                <a:gridCol w="302433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4006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3920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107" marR="5410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Комкор</a:t>
                      </a:r>
                      <a:r>
                        <a:rPr kumimoji="0"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Иосиф </a:t>
                      </a:r>
                      <a:r>
                        <a:rPr kumimoji="0" lang="ru-RU" sz="1800" b="1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Францевич</a:t>
                      </a:r>
                      <a:r>
                        <a:rPr kumimoji="0"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Блажевич 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трижды возглавлял Управление ПВО РККА. В первый раз еще до принятия в 1932 году Положения о противовоздушной обороны территории СССР. Вторично с августа 1936 года по январь 1937 года. И в третий раз с декабря 1937 по февраль 1938 года. И.Ф Блажевич целиком отдавался делу развития и укрепления местной ПВО страны. Под его руководством был разработан первый Генеральный план противовоздушной обороны, в котором важное место занимали вопросы МПВО. Но не смотря на заслуги перед Отечеством в 1938 году Иосиф </a:t>
                      </a:r>
                      <a:r>
                        <a:rPr kumimoji="0" lang="ru-RU" sz="16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Францевич</a:t>
                      </a: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был необоснованно арестован, а в мае следующего года расстрелян.  Погиб Иосиф </a:t>
                      </a:r>
                      <a:r>
                        <a:rPr kumimoji="0" lang="ru-RU" sz="16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Францевич</a:t>
                      </a: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в деятельном 47-летнем возрасте, когда накоплен богатый опыт и сохранилось много сил что бы реализовать его в интересах совершенствования МПВО страны. В августе 1956 года он был реабилитирован.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1600" b="1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14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14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14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107" marR="5410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Рисунок 4" descr="C:\Users\user\AppData\Local\Microsoft\Windows\INetCache\Content.Word\nejman-konstantin-avgustovich-240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2880320" cy="4121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2162012"/>
              </p:ext>
            </p:extLst>
          </p:nvPr>
        </p:nvGraphicFramePr>
        <p:xfrm>
          <a:off x="251520" y="404664"/>
          <a:ext cx="8784976" cy="6264696"/>
        </p:xfrm>
        <a:graphic>
          <a:graphicData uri="http://schemas.openxmlformats.org/drawingml/2006/table">
            <a:tbl>
              <a:tblPr/>
              <a:tblGrid>
                <a:gridCol w="297795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80701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26469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107" marR="5410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Командарм Александр Игнатьевич </a:t>
                      </a:r>
                      <a:r>
                        <a:rPr kumimoji="0" lang="ru-RU" sz="1800" b="1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Седякин</a:t>
                      </a:r>
                      <a:r>
                        <a:rPr kumimoji="0"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возглавлял Управление ПВО РККА практически в течении всего 1937 года. При непосредственном участии </a:t>
                      </a:r>
                      <a:r>
                        <a:rPr kumimoji="0" lang="ru-RU" sz="16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Седякина</a:t>
                      </a: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впервые в отечественной практике начали разрабатываться предложения по формированию корпусов ПВО для обороны важнейших городов Союза. В свет выходит Постановление СНК СССР «О местной (гражданской) ПВО Ленинграда, Киева и Баку», где приводится обширный ряд мер по усилению системы МПВО в этих городах-пунктах. Большое внимание Александр Игнатьевич уделял работе с  массовыми оборонно-спортивными организациями. </a:t>
                      </a:r>
                      <a:r>
                        <a:rPr kumimoji="0" lang="ru-RU" sz="16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Седякин</a:t>
                      </a: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стоял у истоков создания Военно-научного общества, ввел нормы на коллективный знак «Готов к ПВХО». В конце 1937 года командарма </a:t>
                      </a:r>
                      <a:r>
                        <a:rPr kumimoji="0" lang="ru-RU" sz="16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Седякина</a:t>
                      </a: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арестовали и обвинили в шпионаже и  участии в военном заговоре. Даже находясь под следствием, Александр Игнатьевич не оставляет работу по развитию активной и пассивной систем ПВО. 29 июля 1938 года Александра </a:t>
                      </a:r>
                      <a:r>
                        <a:rPr kumimoji="0" lang="ru-RU" sz="16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Седякина</a:t>
                      </a: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расстреляли. Реабилитирован командарм 2-го ранга был в 1956, посмертно.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107" marR="5410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" name="Рисунок 5" descr="U1XSdLMPwS-170xx21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628800"/>
            <a:ext cx="260985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275180"/>
              </p:ext>
            </p:extLst>
          </p:nvPr>
        </p:nvGraphicFramePr>
        <p:xfrm>
          <a:off x="179512" y="404664"/>
          <a:ext cx="8568952" cy="5648176"/>
        </p:xfrm>
        <a:graphic>
          <a:graphicData uri="http://schemas.openxmlformats.org/drawingml/2006/table">
            <a:tbl>
              <a:tblPr/>
              <a:tblGrid>
                <a:gridCol w="295232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61662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64817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107" marR="5410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Каменев Сергей Сергеевич.</a:t>
                      </a:r>
                    </a:p>
                    <a:p>
                      <a:pPr algn="just"/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Командарм 1 ранга (1881-1936 г.г.), начальник Управления ПВО Наркома обороны СССР – начальник Местной противовоздушной обороны страны в 1934-1936 годы. Положил немало усилий для развития МПВО в связи с возрастающей военной угрозой со стороны фашисткой Германии. Предложил использовать аэростаты для воздушного заграждения, задымление в целях маскировки объектов, развивать прожекторную службу «…МПВО – дело не ведомственное, а всенародное. Любая другая точка зрения глубоко ошибочна и чревато большими опасностями. В интересах всего населения страны надо строить коллективные средства защиты и прежде всего в районах, где имеется угроза воздушного нападения, включая и сельскую местность…» Каменев С.С. Скончался 25 августа 1936 года от сердечного приступа. Но через годы после этого, Сергея Сергеевича причислили к «врагам народа», обвинив в </a:t>
                      </a:r>
                      <a:r>
                        <a:rPr kumimoji="0" lang="ru-RU" sz="16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военно-фашистком</a:t>
                      </a: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заговоре. В феврале 1956 года специальная комиссия расследовала обстоятельства дела Каменева и крупный военный деятель был реабилитирован.</a:t>
                      </a:r>
                      <a:endParaRPr kumimoji="0" lang="ru-RU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107" marR="5410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Рисунок 4" descr="https://avatars.mds.yandex.net/get-zen_doc/59923/pub_5d42c728a98a2a00ad54dd81_5d43d319ecfb8000ada8083c/scale_120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2703443" cy="37444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905347" y="224959"/>
            <a:ext cx="7092280" cy="3528392"/>
          </a:xfrm>
        </p:spPr>
        <p:txBody>
          <a:bodyPr>
            <a:normAutofit fontScale="92500"/>
          </a:bodyPr>
          <a:lstStyle/>
          <a:p>
            <a:pPr algn="just" fontAlgn="base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Появление и бурное развитие авиации, рост ее возможностей нанесения ударов по тыловым объектам страны стал причиной образования в Советском Союзе 4 октября 1932 года Местной противовоздушной обороны (МПВО).</a:t>
            </a:r>
          </a:p>
          <a:p>
            <a:pPr algn="just" fontAlgn="base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В послевоенный период на МПВО были возложены задачи оказания помощи в восстановлении народного хозяйства и раз­минирование на освобожденных территориях.</a:t>
            </a:r>
          </a:p>
          <a:p>
            <a:pPr algn="l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1961 году МПВО была преобразована в гражданскую оборону СССР. Именно тогда и появился на свет всесоюзный лозунг «Это должен знать и уметь каждый!».</a:t>
            </a:r>
          </a:p>
          <a:p>
            <a:pPr algn="l"/>
            <a:endParaRPr lang="ru-RU" sz="2200" b="1" dirty="0" smtClean="0">
              <a:solidFill>
                <a:srgbClr val="FF6600"/>
              </a:solidFill>
            </a:endParaRPr>
          </a:p>
          <a:p>
            <a:pPr algn="l"/>
            <a:endParaRPr lang="ru-RU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5347" y="3288689"/>
            <a:ext cx="7059141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2000" b="1" dirty="0" smtClean="0"/>
              <a:t>В это время были разработаны теоретические основы защиты насе­ления, а на территории всей страны осуществлен комплекс организационных, инженерно-технических, санитарно-гигиенических и дру­гих специальных мероприятий.                       </a:t>
            </a:r>
          </a:p>
          <a:p>
            <a:pPr indent="457200" algn="just"/>
            <a:r>
              <a:rPr lang="ru-RU" sz="2000" b="1" dirty="0" smtClean="0"/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1986 году, после аварии на Чернобыльской АЭС, по­становлением правительства на гражданскую оборону были возложены задачи борьбы с природными и техногенными катастрофами</a:t>
            </a:r>
            <a:r>
              <a:rPr lang="ru-RU" sz="2000" dirty="0" smtClean="0"/>
              <a:t>.</a:t>
            </a:r>
          </a:p>
          <a:p>
            <a:pPr indent="457200" algn="just">
              <a:spcBef>
                <a:spcPts val="0"/>
              </a:spcBef>
            </a:pPr>
            <a:endParaRPr lang="ru-RU" sz="2000" b="1" dirty="0" smtClean="0"/>
          </a:p>
          <a:p>
            <a:pPr indent="457200" algn="just">
              <a:spcBef>
                <a:spcPts val="0"/>
              </a:spcBef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30" name="Picture 6" descr="https://all.culture.ru/uploads/27c126c89b089aa95cd91029c30c98c7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7749" y="-13377"/>
            <a:ext cx="2226089" cy="1484784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cdn.fishki.net/upload/post/2016/10/04/2093979/ucheniya-po-grazhdanskoy-go-800x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286" y="1159377"/>
            <a:ext cx="2291162" cy="1512168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59891" y="2313638"/>
            <a:ext cx="2306473" cy="1678049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57654" y="5280114"/>
            <a:ext cx="2316140" cy="1263249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173278" y="3736432"/>
            <a:ext cx="2309971" cy="1558163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3"/>
          <p:cNvSpPr>
            <a:spLocks noGrp="1"/>
          </p:cNvSpPr>
          <p:nvPr>
            <p:ph type="subTitle" idx="1"/>
          </p:nvPr>
        </p:nvSpPr>
        <p:spPr>
          <a:xfrm>
            <a:off x="755576" y="164764"/>
            <a:ext cx="7815563" cy="2742884"/>
          </a:xfrm>
        </p:spPr>
        <p:txBody>
          <a:bodyPr>
            <a:normAutofit fontScale="85000" lnSpcReduction="20000"/>
          </a:bodyPr>
          <a:lstStyle/>
          <a:p>
            <a:pPr algn="just" fontAlgn="base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В ноябре 1991 года, после создания Государственного комитета Российской Федерации по делам гражданской обороны, чрезвычайным ситуациям и ликвидации последствий стихийных бедствий (ГКЧС России), войска гражданской обороны вошли в его состав.</a:t>
            </a:r>
          </a:p>
          <a:p>
            <a:pPr algn="just" fontAlgn="base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Сегодня гражданская оборона – это сложная, многопрофильная государственная структура, которая входит в общую систему обеспечения национальной безопасности Российской Федерации. Система решает широкий спектр задач по защите населения и территорий от чрезвычайных ситуаций мирного и военного времени. Сформирована и эффективно действует единая государственная система предупреждения и ликвидации чрезвычайных ситуаций (РСЧС), которая является национальной системой противодействия кризисным явлениям.</a:t>
            </a:r>
          </a:p>
          <a:p>
            <a:pPr algn="just" fontAlgn="base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base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base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base"/>
            <a:endParaRPr lang="ru-RU" sz="2200" b="1" dirty="0" smtClean="0">
              <a:solidFill>
                <a:srgbClr val="FF6600"/>
              </a:solidFill>
            </a:endParaRPr>
          </a:p>
          <a:p>
            <a:pPr algn="l"/>
            <a:endParaRPr lang="ru-RU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149080"/>
            <a:ext cx="896448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spcBef>
                <a:spcPts val="0"/>
              </a:spcBef>
            </a:pPr>
            <a:endParaRPr lang="ru-RU" sz="2000" b="1" dirty="0" smtClean="0"/>
          </a:p>
          <a:p>
            <a:pPr indent="457200" algn="just">
              <a:spcBef>
                <a:spcPts val="0"/>
              </a:spcBef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050" name="Picture 2" descr="https://caoinform.moscow/wp-content/uploads/sites/38/2019/07/fCGSZtwRTd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613" y="2919717"/>
            <a:ext cx="3622318" cy="2427864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775172" y="4149080"/>
            <a:ext cx="4054307" cy="273144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/>
          <a:srcRect t="15500"/>
          <a:stretch/>
        </p:blipFill>
        <p:spPr>
          <a:xfrm>
            <a:off x="30128" y="2708919"/>
            <a:ext cx="4707459" cy="2662263"/>
          </a:xfrm>
          <a:prstGeom prst="rect">
            <a:avLst/>
          </a:prstGeom>
          <a:ln>
            <a:noFill/>
          </a:ln>
          <a:effectLst>
            <a:softEdge rad="698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35155" y="2564904"/>
            <a:ext cx="4102341" cy="275642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40789" y="4741127"/>
            <a:ext cx="3019227" cy="201380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054" name="Picture 6" descr="http://knppveteran.ru/sites/knpp-veteran.ru/files/universal/1326/2-0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145" y="4725748"/>
            <a:ext cx="3205580" cy="2270236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cdn.fishki.net/upload/post/2016/10/04/2093979/interdaygo-63591415860869125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652" y="4855481"/>
            <a:ext cx="2933583" cy="2101639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414908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srgbClr val="FF6600"/>
              </a:solidFill>
            </a:endParaRPr>
          </a:p>
        </p:txBody>
      </p:sp>
      <p:sp>
        <p:nvSpPr>
          <p:cNvPr id="7" name="Прямоугольник 8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79512" y="194631"/>
            <a:ext cx="4680768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Гражданская оборона 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- это система мер, направленных  на подготовку к защите и защиту населения, материальных и культурных ценностей на территории Российской Федерации от опасностей, возникающих во время военных действий.</a:t>
            </a:r>
          </a:p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endParaRPr lang="ru-RU" sz="20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3074" name="Picture 2" descr="https://cont.ws/uploads/posts/7633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3760162"/>
            <a:ext cx="4968552" cy="3309129"/>
          </a:xfrm>
          <a:prstGeom prst="ellipse">
            <a:avLst/>
          </a:prstGeom>
          <a:ln>
            <a:noFill/>
          </a:ln>
          <a:effectLst>
            <a:softEdge rad="914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11960" y="3772517"/>
            <a:ext cx="489666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	В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настоящее время это отлаженная и эффективно работающая система, оказывающая экстренную помощь при чрезвычайных ситуациях не только в нашей стране, но и за рубежом. В ее состав входят противопожарная служба, войска гражданской обороны, авиация, поисково-спасательные подразделения, работающие в круглосуточном режиме реагирования на чрезвычайные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происшествия</a:t>
            </a:r>
            <a:endParaRPr lang="ru-RU" dirty="0"/>
          </a:p>
        </p:txBody>
      </p:sp>
      <p:pic>
        <p:nvPicPr>
          <p:cNvPr id="3076" name="Picture 4" descr="https://www.vladtime.ru/uploads/posts/2016-05/1464682739_222568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777" y="1013589"/>
            <a:ext cx="2850595" cy="1927615"/>
          </a:xfrm>
          <a:prstGeom prst="rect">
            <a:avLst/>
          </a:prstGeom>
          <a:noFill/>
          <a:effectLst>
            <a:softEdge rad="736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avatars.mds.yandex.net/get-pdb/1943199/c2c92992-3363-485b-abc1-640e2f1c4d0e/s120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50"/>
          <a:stretch/>
        </p:blipFill>
        <p:spPr bwMode="auto">
          <a:xfrm>
            <a:off x="-193013" y="2323795"/>
            <a:ext cx="9160788" cy="2847408"/>
          </a:xfrm>
          <a:prstGeom prst="rect">
            <a:avLst/>
          </a:prstGeom>
          <a:noFill/>
          <a:effectLst>
            <a:softEdge rad="1193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regnum.ru/uploads/pictures/news/2019/11/15/regnum_picture_1573811988143835_norm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-706881"/>
            <a:ext cx="4205508" cy="2493922"/>
          </a:xfrm>
          <a:prstGeom prst="rect">
            <a:avLst/>
          </a:prstGeom>
          <a:noFill/>
          <a:effectLst>
            <a:softEdge rad="876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s://static.mchs.ru/upload/site1/document_news/rrPPFNgrJ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135" y="1604348"/>
            <a:ext cx="2327424" cy="1552392"/>
          </a:xfrm>
          <a:prstGeom prst="rect">
            <a:avLst/>
          </a:prstGeom>
          <a:noFill/>
          <a:effectLst>
            <a:softEdge rad="558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ыноска со стрелкой вниз 3"/>
          <p:cNvSpPr/>
          <p:nvPr/>
        </p:nvSpPr>
        <p:spPr>
          <a:xfrm>
            <a:off x="467544" y="908720"/>
            <a:ext cx="8286750" cy="914400"/>
          </a:xfrm>
          <a:prstGeom prst="downArrowCallout">
            <a:avLst/>
          </a:prstGeom>
          <a:solidFill>
            <a:schemeClr val="tx2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</a:rPr>
              <a:t>обучение населения в области гражданской обороны</a:t>
            </a:r>
          </a:p>
        </p:txBody>
      </p:sp>
      <p:sp>
        <p:nvSpPr>
          <p:cNvPr id="5" name="Выноска со стрелкой вниз 4"/>
          <p:cNvSpPr/>
          <p:nvPr/>
        </p:nvSpPr>
        <p:spPr>
          <a:xfrm>
            <a:off x="467544" y="1772816"/>
            <a:ext cx="8286750" cy="914400"/>
          </a:xfrm>
          <a:prstGeom prst="downArrowCallout">
            <a:avLst/>
          </a:prstGeom>
          <a:solidFill>
            <a:schemeClr val="tx2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</a:rPr>
              <a:t>оповещение населения об опасностях, возникающих при военных конфликтах или в следствии этих конфликтов</a:t>
            </a:r>
            <a:r>
              <a:rPr lang="ru-RU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" name="Выноска со стрелкой вниз 5"/>
          <p:cNvSpPr/>
          <p:nvPr/>
        </p:nvSpPr>
        <p:spPr>
          <a:xfrm>
            <a:off x="468313" y="2636838"/>
            <a:ext cx="8286750" cy="985837"/>
          </a:xfrm>
          <a:prstGeom prst="downArrowCallout">
            <a:avLst/>
          </a:prstGeom>
          <a:solidFill>
            <a:schemeClr val="tx2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</a:rPr>
              <a:t>эвакуация населения, материальных и культурных ценностей в безопасные районы</a:t>
            </a:r>
            <a:r>
              <a:rPr lang="ru-RU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7" name="Выноска со стрелкой вниз 6"/>
          <p:cNvSpPr/>
          <p:nvPr/>
        </p:nvSpPr>
        <p:spPr>
          <a:xfrm>
            <a:off x="468313" y="3500438"/>
            <a:ext cx="8286750" cy="914400"/>
          </a:xfrm>
          <a:prstGeom prst="downArrowCallout">
            <a:avLst/>
          </a:prstGeom>
          <a:solidFill>
            <a:schemeClr val="tx2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</a:rPr>
              <a:t>предоставление населению убежищ и средств индивидуальной защиты</a:t>
            </a:r>
            <a:r>
              <a:rPr lang="ru-RU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8" name="Выноска со стрелкой вниз 7"/>
          <p:cNvSpPr/>
          <p:nvPr/>
        </p:nvSpPr>
        <p:spPr>
          <a:xfrm>
            <a:off x="468313" y="4292600"/>
            <a:ext cx="8286750" cy="985838"/>
          </a:xfrm>
          <a:prstGeom prst="downArrowCallout">
            <a:avLst/>
          </a:prstGeom>
          <a:solidFill>
            <a:schemeClr val="tx2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</a:rPr>
              <a:t>проведение мероприятий по световой маскировке</a:t>
            </a:r>
            <a:r>
              <a:rPr lang="ru-RU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" name="Выноска со стрелкой вниз 8"/>
          <p:cNvSpPr/>
          <p:nvPr/>
        </p:nvSpPr>
        <p:spPr>
          <a:xfrm>
            <a:off x="468313" y="5157788"/>
            <a:ext cx="8286750" cy="914400"/>
          </a:xfrm>
          <a:prstGeom prst="downArrowCallout">
            <a:avLst/>
          </a:prstGeom>
          <a:solidFill>
            <a:schemeClr val="tx2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</a:rPr>
              <a:t>первоочередное обеспечение населения, пострадавшего при военных конфликтах или в следствии этих конфликтов</a:t>
            </a:r>
            <a:r>
              <a:rPr lang="ru-RU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" name="Выноска со стрелкой вниз 3"/>
          <p:cNvSpPr/>
          <p:nvPr/>
        </p:nvSpPr>
        <p:spPr>
          <a:xfrm>
            <a:off x="468313" y="5943600"/>
            <a:ext cx="8286750" cy="914400"/>
          </a:xfrm>
          <a:prstGeom prst="downArrowCallout">
            <a:avLst/>
          </a:prstGeom>
          <a:solidFill>
            <a:schemeClr val="tx2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</a:rPr>
              <a:t>проведение аварийно-спасательных работ в случае возникновения опасностей для населения</a:t>
            </a:r>
            <a:r>
              <a:rPr lang="ru-RU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83330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79388" y="0"/>
            <a:ext cx="8736012" cy="620688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ЗАДАЧИ ГРАЖДАНСКОЙ ОБОРОНЫ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ыноска со стрелкой вниз 3"/>
          <p:cNvSpPr/>
          <p:nvPr/>
        </p:nvSpPr>
        <p:spPr>
          <a:xfrm>
            <a:off x="395288" y="260350"/>
            <a:ext cx="8286750" cy="914400"/>
          </a:xfrm>
          <a:prstGeom prst="downArrowCallout">
            <a:avLst/>
          </a:prstGeom>
          <a:solidFill>
            <a:schemeClr val="tx2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</a:rPr>
              <a:t>борьба с пожарами, возникшими при военных конфликтах или в следствии этих конфликтов</a:t>
            </a:r>
            <a:r>
              <a:rPr lang="ru-RU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" name="Выноска со стрелкой вниз 4"/>
          <p:cNvSpPr/>
          <p:nvPr/>
        </p:nvSpPr>
        <p:spPr>
          <a:xfrm>
            <a:off x="395288" y="1052513"/>
            <a:ext cx="8286750" cy="914400"/>
          </a:xfrm>
          <a:prstGeom prst="downArrowCallout">
            <a:avLst/>
          </a:prstGeom>
          <a:solidFill>
            <a:schemeClr val="tx2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</a:rPr>
              <a:t>обнаружение и обозначение районов, подвергшихся радиоактивному, химическому, биологическому и иному заражению</a:t>
            </a:r>
            <a:r>
              <a:rPr lang="ru-RU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" name="Выноска со стрелкой вниз 5"/>
          <p:cNvSpPr/>
          <p:nvPr/>
        </p:nvSpPr>
        <p:spPr>
          <a:xfrm>
            <a:off x="395288" y="1916113"/>
            <a:ext cx="8286750" cy="985837"/>
          </a:xfrm>
          <a:prstGeom prst="downArrowCallout">
            <a:avLst/>
          </a:prstGeom>
          <a:solidFill>
            <a:schemeClr val="tx2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</a:rPr>
              <a:t>санитарная обработка населения, обеззараживание зданий и сооружений</a:t>
            </a:r>
            <a:r>
              <a:rPr lang="ru-RU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7" name="Выноска со стрелкой вниз 6"/>
          <p:cNvSpPr/>
          <p:nvPr/>
        </p:nvSpPr>
        <p:spPr>
          <a:xfrm>
            <a:off x="395288" y="2781300"/>
            <a:ext cx="8286750" cy="914400"/>
          </a:xfrm>
          <a:prstGeom prst="downArrowCallout">
            <a:avLst/>
          </a:prstGeom>
          <a:solidFill>
            <a:schemeClr val="tx2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</a:rPr>
              <a:t>восстановление и поддержание порядка в районах, пострадавших при военных конфликтах или в следствии этих конфликтов</a:t>
            </a:r>
            <a:r>
              <a:rPr lang="ru-RU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8" name="Выноска со стрелкой вниз 7"/>
          <p:cNvSpPr/>
          <p:nvPr/>
        </p:nvSpPr>
        <p:spPr>
          <a:xfrm>
            <a:off x="395288" y="3573463"/>
            <a:ext cx="8286750" cy="985837"/>
          </a:xfrm>
          <a:prstGeom prst="downArrowCallout">
            <a:avLst/>
          </a:prstGeom>
          <a:solidFill>
            <a:schemeClr val="tx2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</a:rPr>
              <a:t>срочное восстановление функционирования необходимых коммунальных служб в военное время</a:t>
            </a:r>
            <a:r>
              <a:rPr lang="ru-RU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9" name="Выноска со стрелкой вниз 8"/>
          <p:cNvSpPr/>
          <p:nvPr/>
        </p:nvSpPr>
        <p:spPr>
          <a:xfrm>
            <a:off x="395288" y="4365625"/>
            <a:ext cx="8286750" cy="914400"/>
          </a:xfrm>
          <a:prstGeom prst="downArrowCallout">
            <a:avLst/>
          </a:prstGeom>
          <a:solidFill>
            <a:schemeClr val="tx2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</a:rPr>
              <a:t>срочное захоронение трупов в военное время</a:t>
            </a:r>
            <a:r>
              <a:rPr lang="ru-RU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" name="Выноска со стрелкой вниз 3"/>
          <p:cNvSpPr/>
          <p:nvPr/>
        </p:nvSpPr>
        <p:spPr>
          <a:xfrm>
            <a:off x="395288" y="5157788"/>
            <a:ext cx="8286750" cy="863600"/>
          </a:xfrm>
          <a:prstGeom prst="downArrowCallout">
            <a:avLst/>
          </a:prstGeom>
          <a:solidFill>
            <a:schemeClr val="tx2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700" b="1" dirty="0">
                <a:solidFill>
                  <a:schemeClr val="bg1"/>
                </a:solidFill>
              </a:rPr>
              <a:t>разработка и осуществление мер, направленных на сохранение объектов, необходимых для устойчивого функционирования экономики</a:t>
            </a:r>
            <a:endParaRPr lang="ru-RU" sz="1700" dirty="0">
              <a:solidFill>
                <a:schemeClr val="bg1"/>
              </a:solidFill>
            </a:endParaRPr>
          </a:p>
        </p:txBody>
      </p:sp>
      <p:sp>
        <p:nvSpPr>
          <p:cNvPr id="3" name="Выноска со стрелкой вниз 3"/>
          <p:cNvSpPr>
            <a:spLocks noChangeArrowheads="1"/>
          </p:cNvSpPr>
          <p:nvPr/>
        </p:nvSpPr>
        <p:spPr bwMode="auto">
          <a:xfrm>
            <a:off x="395288" y="5949950"/>
            <a:ext cx="8286750" cy="1052513"/>
          </a:xfrm>
          <a:prstGeom prst="downArrowCallout">
            <a:avLst>
              <a:gd name="adj1" fmla="val 0"/>
              <a:gd name="adj2" fmla="val 0"/>
              <a:gd name="adj3" fmla="val 35023"/>
              <a:gd name="adj4" fmla="val 64977"/>
            </a:avLst>
          </a:prstGeom>
          <a:solidFill>
            <a:schemeClr val="tx2"/>
          </a:solidFill>
          <a:ln w="25400" algn="ctr">
            <a:solidFill>
              <a:srgbClr val="004D00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</a:rPr>
              <a:t>обеспечение постоянной готовности сил и средств гражданской обороны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474" name="Rectangle 2"/>
          <p:cNvSpPr>
            <a:spLocks noGrp="1" noRot="1" noChangeArrowheads="1"/>
          </p:cNvSpPr>
          <p:nvPr>
            <p:ph type="title" sz="quarter"/>
          </p:nvPr>
        </p:nvSpPr>
        <p:spPr>
          <a:xfrm>
            <a:off x="285750" y="244475"/>
            <a:ext cx="8858250" cy="664245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СИЛЫ И СРЕДСТВА ГРАЖДАНСКОЙ ОБОРОНЫ</a:t>
            </a:r>
          </a:p>
        </p:txBody>
      </p:sp>
      <p:pic>
        <p:nvPicPr>
          <p:cNvPr id="19459" name="Picture 3" descr="Средства гражданской обороны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>
          <a:xfrm>
            <a:off x="468313" y="1484313"/>
            <a:ext cx="4032250" cy="2500312"/>
          </a:xfrm>
          <a:noFill/>
        </p:spPr>
      </p:pic>
      <p:pic>
        <p:nvPicPr>
          <p:cNvPr id="19460" name="Picture 5" descr="5365_47_1160387859_0971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lum contrast="10000"/>
          </a:blip>
          <a:srcRect t="11336" b="9319"/>
          <a:stretch>
            <a:fillRect/>
          </a:stretch>
        </p:blipFill>
        <p:spPr>
          <a:xfrm>
            <a:off x="4500563" y="1484313"/>
            <a:ext cx="4133850" cy="2520950"/>
          </a:xfrm>
          <a:noFill/>
        </p:spPr>
      </p:pic>
      <p:pic>
        <p:nvPicPr>
          <p:cNvPr id="19461" name="Picture 8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 l="19301" t="21484" r="41844" b="27734"/>
          <a:stretch>
            <a:fillRect/>
          </a:stretch>
        </p:blipFill>
        <p:spPr bwMode="auto">
          <a:xfrm>
            <a:off x="4500563" y="4005263"/>
            <a:ext cx="4175125" cy="285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9"/>
          <p:cNvPicPr>
            <a:picLocks noChangeAspect="1" noChangeArrowheads="1"/>
          </p:cNvPicPr>
          <p:nvPr/>
        </p:nvPicPr>
        <p:blipFill>
          <a:blip r:embed="rId6" cstate="print"/>
          <a:srcRect l="25368" t="7813" r="23897" b="24805"/>
          <a:stretch>
            <a:fillRect/>
          </a:stretch>
        </p:blipFill>
        <p:spPr bwMode="auto">
          <a:xfrm>
            <a:off x="468313" y="4005263"/>
            <a:ext cx="4032250" cy="285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95536" y="188640"/>
            <a:ext cx="849694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Сигналы  гражданской обороны и действия по ним</a:t>
            </a:r>
            <a:endParaRPr lang="ru-RU" sz="2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63191" y="642427"/>
            <a:ext cx="8640960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FF0000"/>
                </a:solidFill>
              </a:rPr>
              <a:t>Это должен знать каждый!</a:t>
            </a:r>
          </a:p>
          <a:p>
            <a:pPr algn="ctr"/>
            <a:r>
              <a:rPr lang="ru-RU" sz="2500" dirty="0" smtClean="0"/>
              <a:t>Сигналом оповещения гражданской обороны называется условный сигнал, передаваемый по системе оповещения и являющийся командой для осуществления определенных мероприятий, службами, силами гражданской обороны и населением.</a:t>
            </a:r>
          </a:p>
          <a:p>
            <a:pPr algn="ctr"/>
            <a:r>
              <a:rPr lang="ru-RU" sz="2500" b="1" dirty="0" smtClean="0"/>
              <a:t>Существуют следующие сигналы гражданской обороны:</a:t>
            </a:r>
          </a:p>
          <a:p>
            <a:pPr algn="ctr"/>
            <a:r>
              <a:rPr lang="ru-RU" sz="2500" b="1" dirty="0" smtClean="0">
                <a:solidFill>
                  <a:srgbClr val="FFFF00"/>
                </a:solidFill>
              </a:rPr>
              <a:t>- «Воздушная тревога»</a:t>
            </a:r>
          </a:p>
          <a:p>
            <a:pPr algn="ctr"/>
            <a:r>
              <a:rPr lang="ru-RU" sz="2500" b="1" dirty="0" smtClean="0">
                <a:solidFill>
                  <a:srgbClr val="FFFF00"/>
                </a:solidFill>
              </a:rPr>
              <a:t>- «Радиационная опасность»</a:t>
            </a:r>
          </a:p>
          <a:p>
            <a:pPr algn="ctr"/>
            <a:r>
              <a:rPr lang="ru-RU" sz="2500" b="1" dirty="0" smtClean="0">
                <a:solidFill>
                  <a:srgbClr val="FFFF00"/>
                </a:solidFill>
              </a:rPr>
              <a:t>- «Химическая тревога»</a:t>
            </a:r>
          </a:p>
          <a:p>
            <a:pPr algn="ctr"/>
            <a:r>
              <a:rPr lang="ru-RU" sz="2500" b="1" dirty="0" smtClean="0">
                <a:solidFill>
                  <a:srgbClr val="FFFF00"/>
                </a:solidFill>
              </a:rPr>
              <a:t>- «Угроза катастрофического затопления»</a:t>
            </a:r>
          </a:p>
          <a:p>
            <a:endParaRPr lang="ru-RU" sz="2500" b="1" dirty="0" smtClean="0"/>
          </a:p>
          <a:p>
            <a:pPr indent="457200" algn="just">
              <a:spcBef>
                <a:spcPts val="0"/>
              </a:spcBef>
            </a:pPr>
            <a:endParaRPr lang="ru-RU" sz="25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8" name="Picture 4" descr="https://media.istockphoto.com/vectors/set-of-triangular-warning-hazard-signs-vector-id10644756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3" b="73806"/>
          <a:stretch/>
        </p:blipFill>
        <p:spPr bwMode="auto">
          <a:xfrm>
            <a:off x="1" y="5229200"/>
            <a:ext cx="9143999" cy="1628800"/>
          </a:xfrm>
          <a:prstGeom prst="ellipse">
            <a:avLst/>
          </a:prstGeom>
          <a:ln>
            <a:noFill/>
          </a:ln>
          <a:effectLst>
            <a:softEdge rad="495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hyser.com.ua/images/2020/01/21/JaNffhh8AwV9g4c4Wz3kSNM78vmqJZjzB8Odyj1W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3" t="3967" r="25488" b="5532"/>
          <a:stretch/>
        </p:blipFill>
        <p:spPr bwMode="auto">
          <a:xfrm rot="3309550">
            <a:off x="870123" y="-261553"/>
            <a:ext cx="6910364" cy="8275409"/>
          </a:xfrm>
          <a:prstGeom prst="ellipse">
            <a:avLst/>
          </a:prstGeom>
          <a:ln>
            <a:noFill/>
          </a:ln>
          <a:effectLst>
            <a:softEdge rad="1270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51520" y="3876151"/>
            <a:ext cx="8640960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	</a:t>
            </a:r>
          </a:p>
          <a:p>
            <a:pPr algn="just"/>
            <a:r>
              <a:rPr lang="ru-RU" sz="2000" b="1" dirty="0" smtClean="0"/>
              <a:t>	</a:t>
            </a:r>
          </a:p>
          <a:p>
            <a:pPr algn="just"/>
            <a:r>
              <a:rPr lang="ru-RU" sz="2000" b="1" dirty="0"/>
              <a:t>	</a:t>
            </a:r>
            <a:endParaRPr lang="ru-RU" sz="2000" b="1" dirty="0" smtClean="0"/>
          </a:p>
          <a:p>
            <a:pPr algn="just"/>
            <a:r>
              <a:rPr lang="ru-RU" sz="2000" b="1" dirty="0" smtClean="0">
                <a:solidFill>
                  <a:schemeClr val="bg1"/>
                </a:solidFill>
              </a:rPr>
              <a:t>	Если вы услышали продолжительный вой сирены - это сигнал «ВНИМАНИЕ ВСЕМ!». Он означает, что сейчас по радио и телевидению прозвучит экстренное сообщение о том, какая именно опасность угрожает людям и как действовать в данном случае.</a:t>
            </a:r>
          </a:p>
          <a:p>
            <a:endParaRPr lang="ru-RU" sz="2000" dirty="0" smtClean="0"/>
          </a:p>
          <a:p>
            <a:pPr indent="457200" algn="just">
              <a:spcBef>
                <a:spcPts val="0"/>
              </a:spcBef>
            </a:pPr>
            <a:endParaRPr lang="ru-RU" sz="19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4449" y="260649"/>
            <a:ext cx="873510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/>
              <a:t>	Доведение </a:t>
            </a:r>
            <a:r>
              <a:rPr lang="ru-RU" b="1" dirty="0"/>
              <a:t>сигнала оповещения ГО осуществляется путем подачи предупредительного сигнала </a:t>
            </a:r>
            <a:endParaRPr lang="ru-RU" b="1" dirty="0" smtClean="0"/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«</a:t>
            </a:r>
            <a:r>
              <a:rPr lang="ru-RU" b="1" dirty="0">
                <a:solidFill>
                  <a:srgbClr val="FF0000"/>
                </a:solidFill>
              </a:rPr>
              <a:t>ВНИМАНИЕ ВСЕМ</a:t>
            </a:r>
            <a:r>
              <a:rPr lang="ru-RU" b="1" dirty="0" smtClean="0">
                <a:solidFill>
                  <a:srgbClr val="FF0000"/>
                </a:solidFill>
              </a:rPr>
              <a:t>!»</a:t>
            </a:r>
          </a:p>
          <a:p>
            <a:pPr algn="just"/>
            <a:r>
              <a:rPr lang="ru-RU" b="1" dirty="0" smtClean="0"/>
              <a:t>(</a:t>
            </a:r>
            <a:r>
              <a:rPr lang="ru-RU" b="1" dirty="0"/>
              <a:t>три раза) предусматривающего включение сирен, прерывистых гудков и других средств громкоговорящей связи с последующей передачей речевой информации.</a:t>
            </a:r>
          </a:p>
          <a:p>
            <a:pPr algn="just"/>
            <a:r>
              <a:rPr lang="ru-RU" b="1" dirty="0"/>
              <a:t>	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51520" y="3876151"/>
            <a:ext cx="868802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b="1" dirty="0" smtClean="0">
                <a:solidFill>
                  <a:prstClr val="white"/>
                </a:solidFill>
              </a:rPr>
              <a:t>	</a:t>
            </a:r>
            <a:r>
              <a:rPr lang="ru-RU" sz="2000" b="1" dirty="0" smtClean="0">
                <a:solidFill>
                  <a:schemeClr val="bg1"/>
                </a:solidFill>
              </a:rPr>
              <a:t>При </a:t>
            </a:r>
            <a:r>
              <a:rPr lang="ru-RU" sz="2000" b="1" dirty="0">
                <a:solidFill>
                  <a:schemeClr val="bg1"/>
                </a:solidFill>
              </a:rPr>
              <a:t>этом необходимо включить телевизор, радиоприёмник, репродуктор радиотрансляционный сети и прослушать указания о порядке действий населения.</a:t>
            </a:r>
          </a:p>
          <a:p>
            <a:pPr lvl="0"/>
            <a:endParaRPr lang="ru-RU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1001</TotalTime>
  <Words>1199</Words>
  <Application>Microsoft Office PowerPoint</Application>
  <PresentationFormat>Экран (4:3)</PresentationFormat>
  <Paragraphs>97</Paragraphs>
  <Slides>19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ЗАДАЧИ ГРАЖДАНСКОЙ ОБОРОНЫ</vt:lpstr>
      <vt:lpstr>Презентация PowerPoint</vt:lpstr>
      <vt:lpstr>СИЛЫ И СРЕДСТВА ГРАЖДАНСКОЙ ОБОРОНЫ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Крупенко</dc:creator>
  <cp:lastModifiedBy>Управление</cp:lastModifiedBy>
  <cp:revision>91</cp:revision>
  <dcterms:created xsi:type="dcterms:W3CDTF">2020-02-07T12:18:58Z</dcterms:created>
  <dcterms:modified xsi:type="dcterms:W3CDTF">2021-10-01T07:48:36Z</dcterms:modified>
</cp:coreProperties>
</file>